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3"/>
  </p:notesMasterIdLst>
  <p:sldIdLst>
    <p:sldId id="859" r:id="rId2"/>
    <p:sldId id="1140" r:id="rId3"/>
    <p:sldId id="1142" r:id="rId4"/>
    <p:sldId id="1156" r:id="rId5"/>
    <p:sldId id="1157" r:id="rId6"/>
    <p:sldId id="1158" r:id="rId7"/>
    <p:sldId id="1159" r:id="rId8"/>
    <p:sldId id="1160" r:id="rId9"/>
    <p:sldId id="1161" r:id="rId10"/>
    <p:sldId id="1162" r:id="rId11"/>
    <p:sldId id="1155" r:id="rId12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06" d="100"/>
          <a:sy n="106" d="100"/>
        </p:scale>
        <p:origin x="714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七年级 浙江专版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第二部分  能力进阶篇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进阶训练　</a:t>
            </a:r>
            <a:r>
              <a:rPr lang="en-US" altLang="zh-CN" sz="4800" b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5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24731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阅读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下面短文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根据括号内所给汉语意思写出单词的正确形式（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每空一词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）。</a:t>
            </a: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a forest, many animals live peacefully together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中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them, there is a snake Cathy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 day, Cathy notices some animals fight with one another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 is 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（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相当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wise and decides to help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 visits the school where young animals learn the rules of the forest, but she finds that some students are 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缺席的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from class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 young animals 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很少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go to school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 many of them have 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足够的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time to hang out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Cathy reminds them that the 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精神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 the forest depends on everyone following the rules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 also 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鼓励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them to learn hard at school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animals listen and promise to do 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较好地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0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 sz="200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___________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sz="20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82638" y="4491014"/>
            <a:ext cx="83869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/>
              <a:t>better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363170" y="4891124"/>
            <a:ext cx="11481215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000" dirty="0">
                <a:cs typeface="Times New Roman" panose="02020603050405020304" pitchFamily="18" charset="0"/>
              </a:rPr>
              <a:t>[</a:t>
            </a:r>
            <a:r>
              <a:rPr lang="zh-CN" altLang="zh-CN" sz="2000" dirty="0"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dirty="0">
                <a:cs typeface="Times New Roman" panose="02020603050405020304" pitchFamily="18" charset="0"/>
              </a:rPr>
              <a:t>]</a:t>
            </a:r>
            <a:r>
              <a:rPr lang="zh-CN" altLang="zh-CN" sz="2000" dirty="0">
                <a:cs typeface="Times New Roman" panose="02020603050405020304" pitchFamily="18" charset="0"/>
              </a:rPr>
              <a:t>考查副词比较级。句意：动物们听了</a:t>
            </a:r>
            <a:r>
              <a:rPr lang="en-US" altLang="zh-CN" sz="2000" dirty="0">
                <a:cs typeface="Times New Roman" panose="02020603050405020304" pitchFamily="18" charset="0"/>
              </a:rPr>
              <a:t>,</a:t>
            </a:r>
            <a:r>
              <a:rPr lang="zh-CN" altLang="zh-CN" sz="2000" dirty="0">
                <a:cs typeface="Times New Roman" panose="02020603050405020304" pitchFamily="18" charset="0"/>
              </a:rPr>
              <a:t>并承诺要做得更好。根据句意和汉语提示可知</a:t>
            </a:r>
            <a:r>
              <a:rPr lang="en-US" altLang="zh-CN" sz="2000" dirty="0">
                <a:cs typeface="Times New Roman" panose="02020603050405020304" pitchFamily="18" charset="0"/>
              </a:rPr>
              <a:t>,</a:t>
            </a:r>
            <a:r>
              <a:rPr lang="zh-CN" altLang="zh-CN" sz="2000" dirty="0">
                <a:cs typeface="Times New Roman" panose="02020603050405020304" pitchFamily="18" charset="0"/>
              </a:rPr>
              <a:t>此处应填副词比较级</a:t>
            </a:r>
            <a:r>
              <a:rPr lang="en-US" altLang="zh-CN" sz="2000" dirty="0">
                <a:cs typeface="Times New Roman" panose="02020603050405020304" pitchFamily="18" charset="0"/>
              </a:rPr>
              <a:t>better</a:t>
            </a:r>
            <a:r>
              <a:rPr lang="en-US" altLang="zh-CN" sz="2000" dirty="0">
                <a:latin typeface="宋体" panose="02010600030101010101" pitchFamily="2" charset="-122"/>
                <a:cs typeface="Times New Roman" panose="02020603050405020304" pitchFamily="18" charset="0"/>
              </a:rPr>
              <a:t> “</a:t>
            </a:r>
            <a:r>
              <a:rPr lang="zh-CN" altLang="zh-CN" sz="2000" dirty="0">
                <a:cs typeface="Times New Roman" panose="02020603050405020304" pitchFamily="18" charset="0"/>
              </a:rPr>
              <a:t>更好地</a:t>
            </a:r>
            <a:r>
              <a:rPr lang="en-US" altLang="zh-CN" sz="2000" dirty="0">
                <a:latin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 sz="2000" dirty="0">
                <a:cs typeface="Times New Roman" panose="02020603050405020304" pitchFamily="18" charset="0"/>
              </a:rPr>
              <a:t>,</a:t>
            </a:r>
            <a:r>
              <a:rPr lang="zh-CN" altLang="zh-CN" sz="2000" dirty="0">
                <a:cs typeface="Times New Roman" panose="02020603050405020304" pitchFamily="18" charset="0"/>
              </a:rPr>
              <a:t>修饰动词</a:t>
            </a:r>
            <a:r>
              <a:rPr lang="en-US" altLang="zh-CN" sz="2000" dirty="0">
                <a:cs typeface="Times New Roman" panose="02020603050405020304" pitchFamily="18" charset="0"/>
              </a:rPr>
              <a:t>do</a:t>
            </a:r>
            <a:r>
              <a:rPr lang="zh-CN" altLang="zh-CN" sz="2000" dirty="0">
                <a:cs typeface="Times New Roman" panose="02020603050405020304" pitchFamily="18" charset="0"/>
              </a:rPr>
              <a:t>。故填</a:t>
            </a:r>
            <a:r>
              <a:rPr lang="en-US" altLang="zh-CN" sz="2000" dirty="0">
                <a:cs typeface="Times New Roman" panose="02020603050405020304" pitchFamily="18" charset="0"/>
              </a:rPr>
              <a:t>better</a:t>
            </a:r>
            <a:r>
              <a:rPr lang="zh-CN" altLang="zh-CN" sz="2000" dirty="0"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107173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From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 day on, no animals break the rules, and the forest isn’t noisy,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也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Cathy is happy to see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friends of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她的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think she does a good thing for all the animals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10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u="sng" dirty="0" smtClean="0">
                <a:solidFill>
                  <a:prstClr val="whit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prstClr val="white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10630" y="2492896"/>
            <a:ext cx="95250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either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365487" y="2924944"/>
            <a:ext cx="1148121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dirty="0">
                <a:cs typeface="Times New Roman" panose="02020603050405020304" pitchFamily="18" charset="0"/>
              </a:rPr>
              <a:t>9. [</a:t>
            </a:r>
            <a:r>
              <a:rPr lang="zh-CN" altLang="zh-CN" sz="2400" dirty="0"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dirty="0">
                <a:cs typeface="Times New Roman" panose="02020603050405020304" pitchFamily="18" charset="0"/>
              </a:rPr>
              <a:t>]</a:t>
            </a:r>
            <a:r>
              <a:rPr lang="zh-CN" altLang="zh-CN" sz="2400" dirty="0">
                <a:cs typeface="Times New Roman" panose="02020603050405020304" pitchFamily="18" charset="0"/>
              </a:rPr>
              <a:t>考查副词。句意：从那天起</a:t>
            </a:r>
            <a:r>
              <a:rPr lang="en-US" altLang="zh-CN" sz="2400" dirty="0">
                <a:cs typeface="Times New Roman" panose="02020603050405020304" pitchFamily="18" charset="0"/>
              </a:rPr>
              <a:t>,</a:t>
            </a:r>
            <a:r>
              <a:rPr lang="zh-CN" altLang="zh-CN" sz="2400" dirty="0">
                <a:cs typeface="Times New Roman" panose="02020603050405020304" pitchFamily="18" charset="0"/>
              </a:rPr>
              <a:t>没有动物违反规则</a:t>
            </a:r>
            <a:r>
              <a:rPr lang="en-US" altLang="zh-CN" sz="2400" dirty="0">
                <a:cs typeface="Times New Roman" panose="02020603050405020304" pitchFamily="18" charset="0"/>
              </a:rPr>
              <a:t>,</a:t>
            </a:r>
            <a:r>
              <a:rPr lang="zh-CN" altLang="zh-CN" sz="2400" dirty="0">
                <a:cs typeface="Times New Roman" panose="02020603050405020304" pitchFamily="18" charset="0"/>
              </a:rPr>
              <a:t>森林也不嘈杂了。根据</a:t>
            </a:r>
            <a:r>
              <a:rPr lang="en-US" altLang="zh-CN" sz="2400" dirty="0">
                <a:cs typeface="Times New Roman" panose="02020603050405020304" pitchFamily="18" charset="0"/>
              </a:rPr>
              <a:t>isn’t</a:t>
            </a:r>
            <a:r>
              <a:rPr lang="zh-CN" altLang="zh-CN" sz="2400" dirty="0">
                <a:cs typeface="Times New Roman" panose="02020603050405020304" pitchFamily="18" charset="0"/>
              </a:rPr>
              <a:t>和汉语提示可知</a:t>
            </a:r>
            <a:r>
              <a:rPr lang="en-US" altLang="zh-CN" sz="2400" dirty="0">
                <a:cs typeface="Times New Roman" panose="02020603050405020304" pitchFamily="18" charset="0"/>
              </a:rPr>
              <a:t>,</a:t>
            </a:r>
            <a:r>
              <a:rPr lang="zh-CN" altLang="zh-CN" sz="2400" dirty="0">
                <a:cs typeface="Times New Roman" panose="02020603050405020304" pitchFamily="18" charset="0"/>
              </a:rPr>
              <a:t>此处应填</a:t>
            </a:r>
            <a:r>
              <a:rPr lang="en-US" altLang="zh-CN" sz="2400" dirty="0">
                <a:cs typeface="Times New Roman" panose="02020603050405020304" pitchFamily="18" charset="0"/>
              </a:rPr>
              <a:t>either </a:t>
            </a:r>
            <a:r>
              <a:rPr lang="en-US" altLang="zh-CN" sz="2400" dirty="0">
                <a:latin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400" dirty="0">
                <a:cs typeface="Times New Roman" panose="02020603050405020304" pitchFamily="18" charset="0"/>
              </a:rPr>
              <a:t>也</a:t>
            </a:r>
            <a:r>
              <a:rPr lang="en-US" altLang="zh-CN" sz="2400" dirty="0">
                <a:latin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 sz="2400" dirty="0">
                <a:cs typeface="Times New Roman" panose="02020603050405020304" pitchFamily="18" charset="0"/>
              </a:rPr>
              <a:t>,</a:t>
            </a:r>
            <a:r>
              <a:rPr lang="zh-CN" altLang="zh-CN" sz="2400" dirty="0">
                <a:cs typeface="Times New Roman" panose="02020603050405020304" pitchFamily="18" charset="0"/>
              </a:rPr>
              <a:t>用在否定句中。故填</a:t>
            </a:r>
            <a:r>
              <a:rPr lang="en-US" altLang="zh-CN" sz="2400" dirty="0">
                <a:cs typeface="Times New Roman" panose="02020603050405020304" pitchFamily="18" charset="0"/>
              </a:rPr>
              <a:t>either</a:t>
            </a:r>
            <a:r>
              <a:rPr lang="zh-CN" altLang="zh-CN" sz="2400" dirty="0"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3142878" y="2478088"/>
            <a:ext cx="74892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hers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334566" y="4005064"/>
            <a:ext cx="11481215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dirty="0">
                <a:cs typeface="Times New Roman" panose="02020603050405020304" pitchFamily="18" charset="0"/>
              </a:rPr>
              <a:t>10. [</a:t>
            </a:r>
            <a:r>
              <a:rPr lang="zh-CN" altLang="zh-CN" sz="2400" dirty="0"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dirty="0">
                <a:cs typeface="Times New Roman" panose="02020603050405020304" pitchFamily="18" charset="0"/>
              </a:rPr>
              <a:t>]</a:t>
            </a:r>
            <a:r>
              <a:rPr lang="zh-CN" altLang="zh-CN" sz="2400" dirty="0">
                <a:cs typeface="Times New Roman" panose="02020603050405020304" pitchFamily="18" charset="0"/>
              </a:rPr>
              <a:t>考查代词。句意：她的一些朋友认为她为所有动物做了一件好事。根据</a:t>
            </a:r>
            <a:r>
              <a:rPr lang="en-US" altLang="zh-CN" sz="2400" dirty="0">
                <a:cs typeface="Times New Roman" panose="02020603050405020304" pitchFamily="18" charset="0"/>
              </a:rPr>
              <a:t>“Some friends of”</a:t>
            </a:r>
            <a:r>
              <a:rPr lang="zh-CN" altLang="zh-CN" sz="2400" dirty="0">
                <a:cs typeface="Times New Roman" panose="02020603050405020304" pitchFamily="18" charset="0"/>
              </a:rPr>
              <a:t>（</a:t>
            </a:r>
            <a:r>
              <a:rPr lang="en-US" altLang="zh-CN" sz="2400" dirty="0">
                <a:ea typeface="楷体" panose="02010609060101010101" pitchFamily="49" charset="-122"/>
                <a:cs typeface="Times New Roman" panose="02020603050405020304" pitchFamily="18" charset="0"/>
              </a:rPr>
              <a:t>……</a:t>
            </a:r>
            <a:r>
              <a:rPr lang="zh-CN" altLang="zh-CN" sz="2400" dirty="0">
                <a:ea typeface="楷体" panose="02010609060101010101" pitchFamily="49" charset="-122"/>
                <a:cs typeface="Times New Roman" panose="02020603050405020304" pitchFamily="18" charset="0"/>
              </a:rPr>
              <a:t>的一些朋友</a:t>
            </a:r>
            <a:r>
              <a:rPr lang="zh-CN" altLang="zh-CN" sz="2400" dirty="0">
                <a:cs typeface="Times New Roman" panose="02020603050405020304" pitchFamily="18" charset="0"/>
              </a:rPr>
              <a:t>）和汉语提示可知</a:t>
            </a:r>
            <a:r>
              <a:rPr lang="en-US" altLang="zh-CN" sz="2400" dirty="0">
                <a:cs typeface="Times New Roman" panose="02020603050405020304" pitchFamily="18" charset="0"/>
              </a:rPr>
              <a:t>,</a:t>
            </a:r>
            <a:r>
              <a:rPr lang="zh-CN" altLang="zh-CN" sz="2400" dirty="0">
                <a:cs typeface="Times New Roman" panose="02020603050405020304" pitchFamily="18" charset="0"/>
              </a:rPr>
              <a:t>此处应填</a:t>
            </a:r>
            <a:r>
              <a:rPr lang="en-US" altLang="zh-CN" sz="2400" dirty="0">
                <a:cs typeface="Times New Roman" panose="02020603050405020304" pitchFamily="18" charset="0"/>
              </a:rPr>
              <a:t>hers</a:t>
            </a:r>
            <a:r>
              <a:rPr lang="en-US" altLang="zh-CN" sz="2400" dirty="0">
                <a:latin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400" dirty="0">
                <a:cs typeface="Times New Roman" panose="02020603050405020304" pitchFamily="18" charset="0"/>
              </a:rPr>
              <a:t>她的</a:t>
            </a:r>
            <a:r>
              <a:rPr lang="en-US" altLang="zh-CN" sz="2400" dirty="0">
                <a:latin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 sz="2400" dirty="0">
                <a:cs typeface="Times New Roman" panose="02020603050405020304" pitchFamily="18" charset="0"/>
              </a:rPr>
              <a:t>,</a:t>
            </a:r>
            <a:r>
              <a:rPr lang="zh-CN" altLang="zh-CN" sz="2400" dirty="0">
                <a:cs typeface="Times New Roman" panose="02020603050405020304" pitchFamily="18" charset="0"/>
              </a:rPr>
              <a:t>指的是</a:t>
            </a:r>
            <a:r>
              <a:rPr lang="en-US" altLang="zh-CN" sz="2400" dirty="0">
                <a:latin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400" dirty="0">
                <a:cs typeface="Times New Roman" panose="02020603050405020304" pitchFamily="18" charset="0"/>
              </a:rPr>
              <a:t>她的一些朋友</a:t>
            </a:r>
            <a:r>
              <a:rPr lang="en-US" altLang="zh-CN" sz="2400" dirty="0">
                <a:latin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 sz="2400" dirty="0">
                <a:cs typeface="Times New Roman" panose="02020603050405020304" pitchFamily="18" charset="0"/>
              </a:rPr>
              <a:t>,</a:t>
            </a:r>
            <a:r>
              <a:rPr lang="zh-CN" altLang="zh-CN" sz="2400" dirty="0">
                <a:cs typeface="Times New Roman" panose="02020603050405020304" pitchFamily="18" charset="0"/>
              </a:rPr>
              <a:t>空后无名词</a:t>
            </a:r>
            <a:r>
              <a:rPr lang="en-US" altLang="zh-CN" sz="2400" dirty="0">
                <a:cs typeface="Times New Roman" panose="02020603050405020304" pitchFamily="18" charset="0"/>
              </a:rPr>
              <a:t>,</a:t>
            </a:r>
            <a:r>
              <a:rPr lang="zh-CN" altLang="zh-CN" sz="2400" dirty="0">
                <a:cs typeface="Times New Roman" panose="02020603050405020304" pitchFamily="18" charset="0"/>
              </a:rPr>
              <a:t>所以应填名词性物主代词</a:t>
            </a:r>
            <a:r>
              <a:rPr lang="en-US" altLang="zh-CN" sz="2400" dirty="0">
                <a:cs typeface="Times New Roman" panose="02020603050405020304" pitchFamily="18" charset="0"/>
              </a:rPr>
              <a:t>hers</a:t>
            </a:r>
            <a:r>
              <a:rPr lang="zh-CN" altLang="zh-CN" sz="2400" dirty="0">
                <a:cs typeface="Times New Roman" panose="02020603050405020304" pitchFamily="18" charset="0"/>
              </a:rPr>
              <a:t>。故填</a:t>
            </a:r>
            <a:r>
              <a:rPr lang="en-US" altLang="zh-CN" sz="2400" dirty="0">
                <a:cs typeface="Times New Roman" panose="02020603050405020304" pitchFamily="18" charset="0"/>
              </a:rPr>
              <a:t>hers</a:t>
            </a:r>
            <a:r>
              <a:rPr lang="zh-CN" altLang="zh-CN" sz="2400" dirty="0"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779584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8" grpId="0"/>
      <p:bldP spid="1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350621"/>
            <a:ext cx="11485848" cy="1684244"/>
          </a:xfrm>
        </p:spPr>
        <p:txBody>
          <a:bodyPr/>
          <a:lstStyle/>
          <a:p>
            <a:pPr indent="1882775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本文主要讲述了蛇凯西注意到一些动物在打架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她想阻止这种事情发生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于是她去了一所学校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发现有些学生没来上课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她鼓励学生好好学习。从那以后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森林里很安静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凯西很高兴。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语篇导航-DA.eps" descr="id:214748703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554759" y="2495695"/>
            <a:ext cx="1580007" cy="385572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4516" y="859485"/>
            <a:ext cx="10641378" cy="13453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24731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阅读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下面短文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根据括号内所给汉语意思写出单词的正确形式（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每空一词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）。</a:t>
            </a: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a forest, many animals live peacefully together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中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them, there is a snake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Cathy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day, Cathy notices some animals fight with one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another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相当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wise and decides to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help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visits the school where young animals learn the rules of the forest, but she finds that some students are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缺席的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from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class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young animals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很少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go to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school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many of them have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足够的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time to hang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out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Cathy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reminds them that the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精神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 the forest depends on everyone following the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rules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also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鼓励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them to learn hard at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school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animals listen and promise to do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较好地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000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000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___________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sz="20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10630" y="4437112"/>
            <a:ext cx="98296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/>
              <a:t>Among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365487" y="4869160"/>
            <a:ext cx="11481215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000" dirty="0">
                <a:cs typeface="Times New Roman" panose="02020603050405020304" pitchFamily="18" charset="0"/>
              </a:rPr>
              <a:t>[</a:t>
            </a:r>
            <a:r>
              <a:rPr lang="zh-CN" altLang="zh-CN" sz="2000" dirty="0"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dirty="0">
                <a:cs typeface="Times New Roman" panose="02020603050405020304" pitchFamily="18" charset="0"/>
              </a:rPr>
              <a:t>]</a:t>
            </a:r>
            <a:r>
              <a:rPr lang="zh-CN" altLang="zh-CN" sz="2000" dirty="0">
                <a:cs typeface="Times New Roman" panose="02020603050405020304" pitchFamily="18" charset="0"/>
              </a:rPr>
              <a:t>考查介词。句意：在他们当中</a:t>
            </a:r>
            <a:r>
              <a:rPr lang="en-US" altLang="zh-CN" sz="2000" dirty="0">
                <a:cs typeface="Times New Roman" panose="02020603050405020304" pitchFamily="18" charset="0"/>
              </a:rPr>
              <a:t>,</a:t>
            </a:r>
            <a:r>
              <a:rPr lang="zh-CN" altLang="zh-CN" sz="2000" dirty="0">
                <a:cs typeface="Times New Roman" panose="02020603050405020304" pitchFamily="18" charset="0"/>
              </a:rPr>
              <a:t>有一条蛇凯西。根据</a:t>
            </a:r>
            <a:r>
              <a:rPr lang="en-US" altLang="zh-CN" sz="2000" dirty="0">
                <a:cs typeface="Times New Roman" panose="02020603050405020304" pitchFamily="18" charset="0"/>
              </a:rPr>
              <a:t>“In a </a:t>
            </a:r>
            <a:r>
              <a:rPr lang="en-US" altLang="zh-CN" sz="2000" dirty="0" err="1">
                <a:cs typeface="Times New Roman" panose="02020603050405020304" pitchFamily="18" charset="0"/>
              </a:rPr>
              <a:t>forest,many</a:t>
            </a:r>
            <a:r>
              <a:rPr lang="en-US" altLang="zh-CN" sz="2000" dirty="0">
                <a:cs typeface="Times New Roman" panose="02020603050405020304" pitchFamily="18" charset="0"/>
              </a:rPr>
              <a:t> animals live peacefully together.”</a:t>
            </a:r>
            <a:r>
              <a:rPr lang="zh-CN" altLang="zh-CN" sz="2000" dirty="0"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ea typeface="楷体" panose="02010609060101010101" pitchFamily="49" charset="-122"/>
                <a:cs typeface="Times New Roman" panose="02020603050405020304" pitchFamily="18" charset="0"/>
              </a:rPr>
              <a:t>在森林里</a:t>
            </a:r>
            <a:r>
              <a:rPr lang="en-US" altLang="zh-CN" sz="2000" dirty="0">
                <a:cs typeface="Times New Roman" panose="02020603050405020304" pitchFamily="18" charset="0"/>
              </a:rPr>
              <a:t>,</a:t>
            </a:r>
            <a:r>
              <a:rPr lang="zh-CN" altLang="zh-CN" sz="2000" dirty="0">
                <a:ea typeface="楷体" panose="02010609060101010101" pitchFamily="49" charset="-122"/>
                <a:cs typeface="Times New Roman" panose="02020603050405020304" pitchFamily="18" charset="0"/>
              </a:rPr>
              <a:t>许多动物和平地生活在一起。</a:t>
            </a:r>
            <a:r>
              <a:rPr lang="zh-CN" altLang="zh-CN" sz="2000" dirty="0">
                <a:cs typeface="Times New Roman" panose="02020603050405020304" pitchFamily="18" charset="0"/>
              </a:rPr>
              <a:t>）并结合汉语提示可知</a:t>
            </a:r>
            <a:r>
              <a:rPr lang="en-US" altLang="zh-CN" sz="2000" dirty="0">
                <a:cs typeface="Times New Roman" panose="02020603050405020304" pitchFamily="18" charset="0"/>
              </a:rPr>
              <a:t>,</a:t>
            </a:r>
            <a:r>
              <a:rPr lang="zh-CN" altLang="zh-CN" sz="2000" dirty="0">
                <a:cs typeface="Times New Roman" panose="02020603050405020304" pitchFamily="18" charset="0"/>
              </a:rPr>
              <a:t>应填</a:t>
            </a:r>
            <a:r>
              <a:rPr lang="en-US" altLang="zh-CN" sz="2000" dirty="0">
                <a:cs typeface="Times New Roman" panose="02020603050405020304" pitchFamily="18" charset="0"/>
              </a:rPr>
              <a:t>among</a:t>
            </a:r>
            <a:r>
              <a:rPr lang="en-US" altLang="zh-CN" sz="2000" dirty="0">
                <a:latin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000" dirty="0">
                <a:cs typeface="Times New Roman" panose="02020603050405020304" pitchFamily="18" charset="0"/>
              </a:rPr>
              <a:t>在</a:t>
            </a:r>
            <a:r>
              <a:rPr lang="en-US" altLang="zh-CN" sz="2000" dirty="0">
                <a:cs typeface="Times New Roman" panose="02020603050405020304" pitchFamily="18" charset="0"/>
              </a:rPr>
              <a:t>……</a:t>
            </a:r>
            <a:r>
              <a:rPr lang="zh-CN" altLang="zh-CN" sz="2000" dirty="0">
                <a:cs typeface="Times New Roman" panose="02020603050405020304" pitchFamily="18" charset="0"/>
              </a:rPr>
              <a:t>中</a:t>
            </a:r>
            <a:r>
              <a:rPr lang="en-US" altLang="zh-CN" sz="2000" dirty="0">
                <a:latin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 sz="2000" dirty="0">
                <a:cs typeface="Times New Roman" panose="02020603050405020304" pitchFamily="18" charset="0"/>
              </a:rPr>
              <a:t>,</a:t>
            </a:r>
            <a:r>
              <a:rPr lang="zh-CN" altLang="zh-CN" sz="2000" dirty="0">
                <a:cs typeface="Times New Roman" panose="02020603050405020304" pitchFamily="18" charset="0"/>
              </a:rPr>
              <a:t>介词</a:t>
            </a:r>
            <a:r>
              <a:rPr lang="en-US" altLang="zh-CN" sz="2000" dirty="0">
                <a:cs typeface="Times New Roman" panose="02020603050405020304" pitchFamily="18" charset="0"/>
              </a:rPr>
              <a:t>,</a:t>
            </a:r>
            <a:r>
              <a:rPr lang="zh-CN" altLang="zh-CN" sz="2000" dirty="0">
                <a:cs typeface="Times New Roman" panose="02020603050405020304" pitchFamily="18" charset="0"/>
              </a:rPr>
              <a:t>指的是三者或三者以上</a:t>
            </a:r>
            <a:r>
              <a:rPr lang="en-US" altLang="zh-CN" sz="2000" dirty="0">
                <a:cs typeface="Times New Roman" panose="02020603050405020304" pitchFamily="18" charset="0"/>
              </a:rPr>
              <a:t>,</a:t>
            </a:r>
            <a:r>
              <a:rPr lang="zh-CN" altLang="zh-CN" sz="2000" dirty="0">
                <a:cs typeface="Times New Roman" panose="02020603050405020304" pitchFamily="18" charset="0"/>
              </a:rPr>
              <a:t>句首首字母大写。故填</a:t>
            </a:r>
            <a:r>
              <a:rPr lang="en-US" altLang="zh-CN" sz="2000" dirty="0">
                <a:cs typeface="Times New Roman" panose="02020603050405020304" pitchFamily="18" charset="0"/>
              </a:rPr>
              <a:t>Among</a:t>
            </a:r>
            <a:r>
              <a:rPr lang="zh-CN" altLang="zh-CN" sz="2000" dirty="0"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007799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24731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阅读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下面短文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根据括号内所给汉语意思写出单词的正确形式（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每空一词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）。</a:t>
            </a: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a forest, many animals live peacefully together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中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them, there is a snake Cathy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 day, Cathy notices some animals fight with one another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 is 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（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相当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wise and decides to help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 visits the school where young animals learn the rules of the forest, but she finds that some students are 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缺席的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from class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 young animals 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很少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go to school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 many of them have 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足够的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time to hang out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Cathy reminds them that the 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精神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 the forest depends on everyone following the rules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 also 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鼓励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them to learn hard at school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animals listen and promise to do 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较好地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0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00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___________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sz="20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82638" y="4437112"/>
            <a:ext cx="73930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/>
              <a:t>quite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355392" y="4860439"/>
            <a:ext cx="11481215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000" dirty="0">
                <a:cs typeface="Times New Roman" panose="02020603050405020304" pitchFamily="18" charset="0"/>
              </a:rPr>
              <a:t>[</a:t>
            </a:r>
            <a:r>
              <a:rPr lang="zh-CN" altLang="zh-CN" sz="2000" dirty="0"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dirty="0">
                <a:cs typeface="Times New Roman" panose="02020603050405020304" pitchFamily="18" charset="0"/>
              </a:rPr>
              <a:t>]</a:t>
            </a:r>
            <a:r>
              <a:rPr lang="zh-CN" altLang="zh-CN" sz="2000" dirty="0">
                <a:cs typeface="Times New Roman" panose="02020603050405020304" pitchFamily="18" charset="0"/>
              </a:rPr>
              <a:t>考查副词。句意：她相当聪明</a:t>
            </a:r>
            <a:r>
              <a:rPr lang="en-US" altLang="zh-CN" sz="2000" dirty="0">
                <a:cs typeface="Times New Roman" panose="02020603050405020304" pitchFamily="18" charset="0"/>
              </a:rPr>
              <a:t>,</a:t>
            </a:r>
            <a:r>
              <a:rPr lang="zh-CN" altLang="zh-CN" sz="2000" dirty="0">
                <a:cs typeface="Times New Roman" panose="02020603050405020304" pitchFamily="18" charset="0"/>
              </a:rPr>
              <a:t>决定帮忙。根据句意和汉语提示可知</a:t>
            </a:r>
            <a:r>
              <a:rPr lang="en-US" altLang="zh-CN" sz="2000" dirty="0">
                <a:cs typeface="Times New Roman" panose="02020603050405020304" pitchFamily="18" charset="0"/>
              </a:rPr>
              <a:t>,</a:t>
            </a:r>
            <a:r>
              <a:rPr lang="zh-CN" altLang="zh-CN" sz="2000" dirty="0">
                <a:cs typeface="Times New Roman" panose="02020603050405020304" pitchFamily="18" charset="0"/>
              </a:rPr>
              <a:t>应填副词</a:t>
            </a:r>
            <a:r>
              <a:rPr lang="en-US" altLang="zh-CN" sz="2000" dirty="0">
                <a:cs typeface="Times New Roman" panose="02020603050405020304" pitchFamily="18" charset="0"/>
              </a:rPr>
              <a:t>quite</a:t>
            </a:r>
            <a:r>
              <a:rPr lang="en-US" altLang="zh-CN" sz="2000" dirty="0">
                <a:latin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000" dirty="0">
                <a:cs typeface="Times New Roman" panose="02020603050405020304" pitchFamily="18" charset="0"/>
              </a:rPr>
              <a:t>相当</a:t>
            </a:r>
            <a:r>
              <a:rPr lang="en-US" altLang="zh-CN" sz="2000" dirty="0">
                <a:latin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 sz="2000" dirty="0">
                <a:cs typeface="Times New Roman" panose="02020603050405020304" pitchFamily="18" charset="0"/>
              </a:rPr>
              <a:t>,</a:t>
            </a:r>
            <a:r>
              <a:rPr lang="zh-CN" altLang="zh-CN" sz="2000" dirty="0">
                <a:cs typeface="Times New Roman" panose="02020603050405020304" pitchFamily="18" charset="0"/>
              </a:rPr>
              <a:t>修饰形容词</a:t>
            </a:r>
            <a:r>
              <a:rPr lang="en-US" altLang="zh-CN" sz="2000" dirty="0">
                <a:cs typeface="Times New Roman" panose="02020603050405020304" pitchFamily="18" charset="0"/>
              </a:rPr>
              <a:t>wise</a:t>
            </a:r>
            <a:r>
              <a:rPr lang="en-US" altLang="zh-CN" sz="2000" dirty="0">
                <a:latin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000" dirty="0">
                <a:cs typeface="Times New Roman" panose="02020603050405020304" pitchFamily="18" charset="0"/>
              </a:rPr>
              <a:t>聪明的</a:t>
            </a:r>
            <a:r>
              <a:rPr lang="en-US" altLang="zh-CN" sz="2000" dirty="0">
                <a:latin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dirty="0">
                <a:cs typeface="Times New Roman" panose="02020603050405020304" pitchFamily="18" charset="0"/>
              </a:rPr>
              <a:t>。故填</a:t>
            </a:r>
            <a:r>
              <a:rPr lang="en-US" altLang="zh-CN" sz="2000" dirty="0">
                <a:cs typeface="Times New Roman" panose="02020603050405020304" pitchFamily="18" charset="0"/>
              </a:rPr>
              <a:t>quite</a:t>
            </a:r>
            <a:r>
              <a:rPr lang="zh-CN" altLang="zh-CN" sz="2000" dirty="0"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834318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24731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阅读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下面短文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根据括号内所给汉语意思写出单词的正确形式（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每空一词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）。</a:t>
            </a: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a forest, many animals live peacefully together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中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them, there is a snake Cathy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 day, Cathy notices some animals fight with one another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 is 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（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相当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wise and decides to help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 visits the school where young animals learn the rules of the forest, but she finds that some students are 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缺席的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from class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 young animals 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很少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go to school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 many of them have 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足够的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time to hang out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Cathy reminds them that the 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精神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 the forest depends on everyone following the rules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 also 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鼓励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them to learn hard at school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animals listen and promise to do 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较好地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0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z="200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___________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sz="20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10630" y="4481961"/>
            <a:ext cx="89639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/>
              <a:t>absent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360854" y="4863965"/>
            <a:ext cx="11485848" cy="9572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eaLnBrk="1">
              <a:lnSpc>
                <a:spcPct val="150000"/>
              </a:lnSpc>
              <a:spcAft>
                <a:spcPts val="0"/>
              </a:spcAft>
            </a:pPr>
            <a:r>
              <a:rPr lang="en-US" altLang="zh-CN" sz="2000" dirty="0">
                <a:cs typeface="Times New Roman" panose="02020603050405020304" pitchFamily="18" charset="0"/>
              </a:rPr>
              <a:t>[</a:t>
            </a:r>
            <a:r>
              <a:rPr lang="zh-CN" altLang="zh-CN" sz="2000" dirty="0"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dirty="0">
                <a:cs typeface="Times New Roman" panose="02020603050405020304" pitchFamily="18" charset="0"/>
              </a:rPr>
              <a:t>]</a:t>
            </a:r>
            <a:r>
              <a:rPr lang="zh-CN" altLang="zh-CN" sz="2000" dirty="0">
                <a:cs typeface="Times New Roman" panose="02020603050405020304" pitchFamily="18" charset="0"/>
              </a:rPr>
              <a:t>考查形容词。句意：她发现有些学生没来上课。根据句意和汉语提示可知</a:t>
            </a:r>
            <a:r>
              <a:rPr lang="en-US" altLang="zh-CN" sz="2000" dirty="0">
                <a:cs typeface="Times New Roman" panose="02020603050405020304" pitchFamily="18" charset="0"/>
              </a:rPr>
              <a:t>,</a:t>
            </a:r>
            <a:r>
              <a:rPr lang="zh-CN" altLang="zh-CN" sz="2000" dirty="0">
                <a:cs typeface="Times New Roman" panose="02020603050405020304" pitchFamily="18" charset="0"/>
              </a:rPr>
              <a:t>应填</a:t>
            </a:r>
            <a:r>
              <a:rPr lang="en-US" altLang="zh-CN" sz="2000" dirty="0">
                <a:cs typeface="Times New Roman" panose="02020603050405020304" pitchFamily="18" charset="0"/>
              </a:rPr>
              <a:t>absent </a:t>
            </a:r>
            <a:r>
              <a:rPr lang="en-US" altLang="zh-CN" sz="2000" dirty="0">
                <a:latin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000" dirty="0">
                <a:cs typeface="Times New Roman" panose="02020603050405020304" pitchFamily="18" charset="0"/>
              </a:rPr>
              <a:t>缺席的</a:t>
            </a:r>
            <a:r>
              <a:rPr lang="en-US" altLang="zh-CN" sz="2000" dirty="0">
                <a:latin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 sz="2000" dirty="0">
                <a:cs typeface="Times New Roman" panose="02020603050405020304" pitchFamily="18" charset="0"/>
              </a:rPr>
              <a:t>,</a:t>
            </a:r>
            <a:r>
              <a:rPr lang="zh-CN" altLang="zh-CN" sz="2000" dirty="0">
                <a:cs typeface="Times New Roman" panose="02020603050405020304" pitchFamily="18" charset="0"/>
              </a:rPr>
              <a:t>此处是形容词作表语。故填</a:t>
            </a:r>
            <a:r>
              <a:rPr lang="en-US" altLang="zh-CN" sz="2000" dirty="0">
                <a:cs typeface="Times New Roman" panose="02020603050405020304" pitchFamily="18" charset="0"/>
              </a:rPr>
              <a:t>absent</a:t>
            </a:r>
            <a:r>
              <a:rPr lang="zh-CN" altLang="zh-CN" sz="2000" dirty="0"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475752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24731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阅读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下面短文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根据括号内所给汉语意思写出单词的正确形式（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每空一词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）。</a:t>
            </a: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a forest, many animals live peacefully together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中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them, there is a snake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Cathy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day, Cathy notices some animals fight with one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another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相当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wise and decides to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help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visits the school where young animals learn the rules of the forest, but she finds that some students are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缺席的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from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class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young animals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很少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go to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school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many of them have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足够的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time to hang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out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Cathy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reminds them that the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精神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 the forest depends on everyone following the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rules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also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鼓励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them to learn hard at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school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animals listen and promise to do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较好地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000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z="2000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___________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sz="20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10630" y="4491014"/>
            <a:ext cx="95250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/>
              <a:t>seldom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355392" y="4873018"/>
            <a:ext cx="11481215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000" dirty="0">
                <a:cs typeface="Times New Roman" panose="02020603050405020304" pitchFamily="18" charset="0"/>
              </a:rPr>
              <a:t>[</a:t>
            </a:r>
            <a:r>
              <a:rPr lang="zh-CN" altLang="zh-CN" sz="2000" dirty="0"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dirty="0">
                <a:cs typeface="Times New Roman" panose="02020603050405020304" pitchFamily="18" charset="0"/>
              </a:rPr>
              <a:t>]</a:t>
            </a:r>
            <a:r>
              <a:rPr lang="zh-CN" altLang="zh-CN" sz="2000" dirty="0">
                <a:cs typeface="Times New Roman" panose="02020603050405020304" pitchFamily="18" charset="0"/>
              </a:rPr>
              <a:t>考查副词。句意：有些小动物很少上学。根据句意可知</a:t>
            </a:r>
            <a:r>
              <a:rPr lang="en-US" altLang="zh-CN" sz="2000" dirty="0">
                <a:cs typeface="Times New Roman" panose="02020603050405020304" pitchFamily="18" charset="0"/>
              </a:rPr>
              <a:t>,</a:t>
            </a:r>
            <a:r>
              <a:rPr lang="zh-CN" altLang="zh-CN" sz="2000" dirty="0">
                <a:cs typeface="Times New Roman" panose="02020603050405020304" pitchFamily="18" charset="0"/>
              </a:rPr>
              <a:t>此处应填</a:t>
            </a:r>
            <a:r>
              <a:rPr lang="en-US" altLang="zh-CN" sz="2000" dirty="0">
                <a:cs typeface="Times New Roman" panose="02020603050405020304" pitchFamily="18" charset="0"/>
              </a:rPr>
              <a:t>seldom“</a:t>
            </a:r>
            <a:r>
              <a:rPr lang="zh-CN" altLang="zh-CN" sz="2000" dirty="0">
                <a:cs typeface="Times New Roman" panose="02020603050405020304" pitchFamily="18" charset="0"/>
              </a:rPr>
              <a:t>很少</a:t>
            </a:r>
            <a:r>
              <a:rPr lang="en-US" altLang="zh-CN" sz="2000" dirty="0">
                <a:cs typeface="Times New Roman" panose="02020603050405020304" pitchFamily="18" charset="0"/>
              </a:rPr>
              <a:t>”,</a:t>
            </a:r>
            <a:r>
              <a:rPr lang="zh-CN" altLang="zh-CN" sz="2000" dirty="0">
                <a:cs typeface="Times New Roman" panose="02020603050405020304" pitchFamily="18" charset="0"/>
              </a:rPr>
              <a:t>副词</a:t>
            </a:r>
            <a:r>
              <a:rPr lang="en-US" altLang="zh-CN" sz="2000" dirty="0">
                <a:cs typeface="Times New Roman" panose="02020603050405020304" pitchFamily="18" charset="0"/>
              </a:rPr>
              <a:t>,</a:t>
            </a:r>
            <a:r>
              <a:rPr lang="zh-CN" altLang="zh-CN" sz="2000" dirty="0">
                <a:cs typeface="Times New Roman" panose="02020603050405020304" pitchFamily="18" charset="0"/>
              </a:rPr>
              <a:t>修饰动词</a:t>
            </a:r>
            <a:r>
              <a:rPr lang="en-US" altLang="zh-CN" sz="2000" dirty="0">
                <a:cs typeface="Times New Roman" panose="02020603050405020304" pitchFamily="18" charset="0"/>
              </a:rPr>
              <a:t>go</a:t>
            </a:r>
            <a:r>
              <a:rPr lang="zh-CN" altLang="zh-CN" sz="2000" dirty="0">
                <a:cs typeface="Times New Roman" panose="02020603050405020304" pitchFamily="18" charset="0"/>
              </a:rPr>
              <a:t>。故填</a:t>
            </a:r>
            <a:r>
              <a:rPr lang="en-US" altLang="zh-CN" sz="2000" dirty="0">
                <a:cs typeface="Times New Roman" panose="02020603050405020304" pitchFamily="18" charset="0"/>
              </a:rPr>
              <a:t>seldom</a:t>
            </a:r>
            <a:r>
              <a:rPr lang="zh-CN" altLang="zh-CN" sz="2000" dirty="0"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64637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24731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阅读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下面短文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根据括号内所给汉语意思写出单词的正确形式（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每空一词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）。</a:t>
            </a: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a forest, many animals live peacefully together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中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them, there is a snake Cathy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 day, Cathy notices some animals fight with one another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 is 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（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相当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wise and decides to help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 visits the school where young animals learn the rules of the forest, but she finds that some students are 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缺席的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from class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 young animals 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很少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go to school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 many of them have 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足够的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time to hang out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Cathy reminds them that the 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精神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 the forest depends on everyone following the rules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 also 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鼓励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them to learn hard at school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animals listen and promise to do 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较好地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0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z="200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___________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sz="20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10630" y="4437112"/>
            <a:ext cx="98296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/>
              <a:t>enough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355392" y="4873434"/>
            <a:ext cx="11481215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000" dirty="0">
                <a:cs typeface="Times New Roman" panose="02020603050405020304" pitchFamily="18" charset="0"/>
              </a:rPr>
              <a:t>[</a:t>
            </a:r>
            <a:r>
              <a:rPr lang="zh-CN" altLang="zh-CN" sz="2000" dirty="0"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dirty="0">
                <a:cs typeface="Times New Roman" panose="02020603050405020304" pitchFamily="18" charset="0"/>
              </a:rPr>
              <a:t>]</a:t>
            </a:r>
            <a:r>
              <a:rPr lang="zh-CN" altLang="zh-CN" sz="2000" dirty="0">
                <a:cs typeface="Times New Roman" panose="02020603050405020304" pitchFamily="18" charset="0"/>
              </a:rPr>
              <a:t>考查形容词。句意：所以他们很多人都有足够的时间出去玩。根据句意和汉语提示可知</a:t>
            </a:r>
            <a:r>
              <a:rPr lang="en-US" altLang="zh-CN" sz="2000" dirty="0">
                <a:cs typeface="Times New Roman" panose="02020603050405020304" pitchFamily="18" charset="0"/>
              </a:rPr>
              <a:t>,</a:t>
            </a:r>
            <a:r>
              <a:rPr lang="zh-CN" altLang="zh-CN" sz="2000" dirty="0">
                <a:cs typeface="Times New Roman" panose="02020603050405020304" pitchFamily="18" charset="0"/>
              </a:rPr>
              <a:t>此处应填</a:t>
            </a:r>
            <a:r>
              <a:rPr lang="en-US" altLang="zh-CN" sz="2000" dirty="0">
                <a:cs typeface="Times New Roman" panose="02020603050405020304" pitchFamily="18" charset="0"/>
              </a:rPr>
              <a:t>enough </a:t>
            </a:r>
            <a:r>
              <a:rPr lang="en-US" altLang="zh-CN" sz="2000" dirty="0">
                <a:latin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000" dirty="0">
                <a:cs typeface="Times New Roman" panose="02020603050405020304" pitchFamily="18" charset="0"/>
              </a:rPr>
              <a:t>足够的</a:t>
            </a:r>
            <a:r>
              <a:rPr lang="en-US" altLang="zh-CN" sz="2000" dirty="0">
                <a:latin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 sz="2000" dirty="0">
                <a:cs typeface="Times New Roman" panose="02020603050405020304" pitchFamily="18" charset="0"/>
              </a:rPr>
              <a:t>,</a:t>
            </a:r>
            <a:r>
              <a:rPr lang="zh-CN" altLang="zh-CN" sz="2000" dirty="0">
                <a:cs typeface="Times New Roman" panose="02020603050405020304" pitchFamily="18" charset="0"/>
              </a:rPr>
              <a:t>形容词</a:t>
            </a:r>
            <a:r>
              <a:rPr lang="en-US" altLang="zh-CN" sz="2000" dirty="0">
                <a:cs typeface="Times New Roman" panose="02020603050405020304" pitchFamily="18" charset="0"/>
              </a:rPr>
              <a:t>,</a:t>
            </a:r>
            <a:r>
              <a:rPr lang="zh-CN" altLang="zh-CN" sz="2000" dirty="0">
                <a:cs typeface="Times New Roman" panose="02020603050405020304" pitchFamily="18" charset="0"/>
              </a:rPr>
              <a:t>修饰名词</a:t>
            </a:r>
            <a:r>
              <a:rPr lang="en-US" altLang="zh-CN" sz="2000" dirty="0">
                <a:cs typeface="Times New Roman" panose="02020603050405020304" pitchFamily="18" charset="0"/>
              </a:rPr>
              <a:t>time</a:t>
            </a:r>
            <a:r>
              <a:rPr lang="en-US" altLang="zh-CN" sz="2000" dirty="0">
                <a:latin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000" dirty="0">
                <a:cs typeface="Times New Roman" panose="02020603050405020304" pitchFamily="18" charset="0"/>
              </a:rPr>
              <a:t>时间</a:t>
            </a:r>
            <a:r>
              <a:rPr lang="en-US" altLang="zh-CN" sz="2000" dirty="0">
                <a:latin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dirty="0">
                <a:cs typeface="Times New Roman" panose="02020603050405020304" pitchFamily="18" charset="0"/>
              </a:rPr>
              <a:t>。故填</a:t>
            </a:r>
            <a:r>
              <a:rPr lang="en-US" altLang="zh-CN" sz="2000" dirty="0">
                <a:cs typeface="Times New Roman" panose="02020603050405020304" pitchFamily="18" charset="0"/>
              </a:rPr>
              <a:t>enough</a:t>
            </a:r>
            <a:r>
              <a:rPr lang="zh-CN" altLang="zh-CN" sz="2000" dirty="0"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534668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24731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阅读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下面短文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根据括号内所给汉语意思写出单词的正确形式（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每空一词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）。</a:t>
            </a: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a forest, many animals live peacefully together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中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them, there is a snake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Cathy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day, Cathy notices some animals fight with one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another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相当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wise and decides to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help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visits the school where young animals learn the rules of the forest, but she finds that some students are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缺席的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from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class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young animals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很少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go to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school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many of them have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足够的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time to hang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out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Cathy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reminds them that the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精神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 the forest depends on everyone following the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rules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also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鼓励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them to learn hard at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school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animals listen and promise to do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较好地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000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sz="2000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___________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sz="20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054646" y="4437112"/>
            <a:ext cx="76655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/>
              <a:t>spirit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360854" y="4869160"/>
            <a:ext cx="1148584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000" dirty="0">
                <a:cs typeface="Times New Roman" panose="02020603050405020304" pitchFamily="18" charset="0"/>
              </a:rPr>
              <a:t>[</a:t>
            </a:r>
            <a:r>
              <a:rPr lang="zh-CN" altLang="zh-CN" sz="2000" dirty="0"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dirty="0">
                <a:cs typeface="Times New Roman" panose="02020603050405020304" pitchFamily="18" charset="0"/>
              </a:rPr>
              <a:t>]</a:t>
            </a:r>
            <a:r>
              <a:rPr lang="zh-CN" altLang="zh-CN" sz="2000" dirty="0">
                <a:cs typeface="Times New Roman" panose="02020603050405020304" pitchFamily="18" charset="0"/>
              </a:rPr>
              <a:t>考查名词。句意：凯茜提醒他们</a:t>
            </a:r>
            <a:r>
              <a:rPr lang="en-US" altLang="zh-CN" sz="2000" dirty="0">
                <a:cs typeface="Times New Roman" panose="02020603050405020304" pitchFamily="18" charset="0"/>
              </a:rPr>
              <a:t>,</a:t>
            </a:r>
            <a:r>
              <a:rPr lang="zh-CN" altLang="zh-CN" sz="2000" dirty="0">
                <a:cs typeface="Times New Roman" panose="02020603050405020304" pitchFamily="18" charset="0"/>
              </a:rPr>
              <a:t>森林的精神依赖于每个人都遵守规则。根据句意和汉语提示可知</a:t>
            </a:r>
            <a:r>
              <a:rPr lang="en-US" altLang="zh-CN" sz="2000" dirty="0">
                <a:cs typeface="Times New Roman" panose="02020603050405020304" pitchFamily="18" charset="0"/>
              </a:rPr>
              <a:t>,</a:t>
            </a:r>
            <a:r>
              <a:rPr lang="zh-CN" altLang="zh-CN" sz="2000" dirty="0">
                <a:cs typeface="Times New Roman" panose="02020603050405020304" pitchFamily="18" charset="0"/>
              </a:rPr>
              <a:t>此处应填</a:t>
            </a:r>
            <a:r>
              <a:rPr lang="en-US" altLang="zh-CN" sz="2000" dirty="0">
                <a:cs typeface="Times New Roman" panose="02020603050405020304" pitchFamily="18" charset="0"/>
              </a:rPr>
              <a:t>spirit</a:t>
            </a:r>
            <a:r>
              <a:rPr lang="en-US" altLang="zh-CN" sz="2000" dirty="0">
                <a:latin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000" dirty="0">
                <a:cs typeface="Times New Roman" panose="02020603050405020304" pitchFamily="18" charset="0"/>
              </a:rPr>
              <a:t>精神</a:t>
            </a:r>
            <a:r>
              <a:rPr lang="en-US" altLang="zh-CN" sz="2000" dirty="0">
                <a:latin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dirty="0">
                <a:cs typeface="Times New Roman" panose="02020603050405020304" pitchFamily="18" charset="0"/>
              </a:rPr>
              <a:t>。故填</a:t>
            </a:r>
            <a:r>
              <a:rPr lang="en-US" altLang="zh-CN" sz="2000" dirty="0">
                <a:cs typeface="Times New Roman" panose="02020603050405020304" pitchFamily="18" charset="0"/>
              </a:rPr>
              <a:t>spirit</a:t>
            </a:r>
            <a:r>
              <a:rPr lang="zh-CN" altLang="zh-CN" sz="2000" dirty="0"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621770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24731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阅读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下面短文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根据括号内所给汉语意思写出单词的正确形式（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每空一词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）。</a:t>
            </a: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a forest, many animals live peacefully together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中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them, there is a snake Cathy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 day, Cathy notices some animals fight with one another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 is 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（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相当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wise and decides to help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 visits the school where young animals learn the rules of the forest, but she finds that some students are 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缺席的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from class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 young animals 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很少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go to school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 many of them have 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足够的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time to hang out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Cathy reminds them that the 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精神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 the forest depends on everyone following the rules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 also 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鼓励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them to learn hard at school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animals listen and promise to do 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较好地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0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 sz="200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___________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sz="20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694606" y="4437112"/>
            <a:ext cx="140936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/>
              <a:t>encourages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355392" y="4864381"/>
            <a:ext cx="11481215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000" dirty="0">
                <a:cs typeface="Times New Roman" panose="02020603050405020304" pitchFamily="18" charset="0"/>
              </a:rPr>
              <a:t>[</a:t>
            </a:r>
            <a:r>
              <a:rPr lang="zh-CN" altLang="zh-CN" sz="2000" dirty="0"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dirty="0">
                <a:cs typeface="Times New Roman" panose="02020603050405020304" pitchFamily="18" charset="0"/>
              </a:rPr>
              <a:t>]</a:t>
            </a:r>
            <a:r>
              <a:rPr lang="zh-CN" altLang="zh-CN" sz="2000" dirty="0">
                <a:cs typeface="Times New Roman" panose="02020603050405020304" pitchFamily="18" charset="0"/>
              </a:rPr>
              <a:t>考查动词。句意：她也鼓励他们在学校努力学习。根据句意和汉语提示可知</a:t>
            </a:r>
            <a:r>
              <a:rPr lang="en-US" altLang="zh-CN" sz="2000" dirty="0">
                <a:cs typeface="Times New Roman" panose="02020603050405020304" pitchFamily="18" charset="0"/>
              </a:rPr>
              <a:t>,</a:t>
            </a:r>
            <a:r>
              <a:rPr lang="zh-CN" altLang="zh-CN" sz="2000" dirty="0">
                <a:cs typeface="Times New Roman" panose="02020603050405020304" pitchFamily="18" charset="0"/>
              </a:rPr>
              <a:t>此处应填</a:t>
            </a:r>
            <a:r>
              <a:rPr lang="en-US" altLang="zh-CN" sz="2000" dirty="0">
                <a:cs typeface="Times New Roman" panose="02020603050405020304" pitchFamily="18" charset="0"/>
              </a:rPr>
              <a:t>encourage“</a:t>
            </a:r>
            <a:r>
              <a:rPr lang="zh-CN" altLang="zh-CN" sz="2000" dirty="0">
                <a:cs typeface="Times New Roman" panose="02020603050405020304" pitchFamily="18" charset="0"/>
              </a:rPr>
              <a:t>鼓励</a:t>
            </a:r>
            <a:r>
              <a:rPr lang="en-US" altLang="zh-CN" sz="2000" dirty="0">
                <a:cs typeface="Times New Roman" panose="02020603050405020304" pitchFamily="18" charset="0"/>
              </a:rPr>
              <a:t>”</a:t>
            </a:r>
            <a:r>
              <a:rPr lang="zh-CN" altLang="zh-CN" sz="2000" dirty="0">
                <a:cs typeface="Times New Roman" panose="02020603050405020304" pitchFamily="18" charset="0"/>
              </a:rPr>
              <a:t>。根据前句中的</a:t>
            </a:r>
            <a:r>
              <a:rPr lang="en-US" altLang="zh-CN" sz="2000" dirty="0">
                <a:cs typeface="Times New Roman" panose="02020603050405020304" pitchFamily="18" charset="0"/>
              </a:rPr>
              <a:t>reminds “</a:t>
            </a:r>
            <a:r>
              <a:rPr lang="zh-CN" altLang="zh-CN" sz="2000" dirty="0">
                <a:cs typeface="Times New Roman" panose="02020603050405020304" pitchFamily="18" charset="0"/>
              </a:rPr>
              <a:t>提醒</a:t>
            </a:r>
            <a:r>
              <a:rPr lang="en-US" altLang="zh-CN" sz="2000" dirty="0">
                <a:cs typeface="Times New Roman" panose="02020603050405020304" pitchFamily="18" charset="0"/>
              </a:rPr>
              <a:t>”</a:t>
            </a:r>
            <a:r>
              <a:rPr lang="zh-CN" altLang="zh-CN" sz="2000" dirty="0">
                <a:cs typeface="Times New Roman" panose="02020603050405020304" pitchFamily="18" charset="0"/>
              </a:rPr>
              <a:t>可知</a:t>
            </a:r>
            <a:r>
              <a:rPr lang="en-US" altLang="zh-CN" sz="2000" dirty="0">
                <a:cs typeface="Times New Roman" panose="02020603050405020304" pitchFamily="18" charset="0"/>
              </a:rPr>
              <a:t>,</a:t>
            </a:r>
            <a:r>
              <a:rPr lang="zh-CN" altLang="zh-CN" sz="2000" dirty="0">
                <a:cs typeface="Times New Roman" panose="02020603050405020304" pitchFamily="18" charset="0"/>
              </a:rPr>
              <a:t>句子的时态是一般现在时</a:t>
            </a:r>
            <a:r>
              <a:rPr lang="en-US" altLang="zh-CN" sz="2000" dirty="0">
                <a:cs typeface="Times New Roman" panose="02020603050405020304" pitchFamily="18" charset="0"/>
              </a:rPr>
              <a:t>,</a:t>
            </a:r>
            <a:r>
              <a:rPr lang="zh-CN" altLang="zh-CN" sz="2000" dirty="0">
                <a:cs typeface="Times New Roman" panose="02020603050405020304" pitchFamily="18" charset="0"/>
              </a:rPr>
              <a:t>主语</a:t>
            </a:r>
            <a:r>
              <a:rPr lang="en-US" altLang="zh-CN" sz="2000" dirty="0">
                <a:cs typeface="Times New Roman" panose="02020603050405020304" pitchFamily="18" charset="0"/>
              </a:rPr>
              <a:t>she“</a:t>
            </a:r>
            <a:r>
              <a:rPr lang="zh-CN" altLang="zh-CN" sz="2000" dirty="0">
                <a:cs typeface="Times New Roman" panose="02020603050405020304" pitchFamily="18" charset="0"/>
              </a:rPr>
              <a:t>她</a:t>
            </a:r>
            <a:r>
              <a:rPr lang="en-US" altLang="zh-CN" sz="2000" dirty="0">
                <a:cs typeface="Times New Roman" panose="02020603050405020304" pitchFamily="18" charset="0"/>
              </a:rPr>
              <a:t>”</a:t>
            </a:r>
            <a:r>
              <a:rPr lang="zh-CN" altLang="zh-CN" sz="2000" dirty="0">
                <a:cs typeface="Times New Roman" panose="02020603050405020304" pitchFamily="18" charset="0"/>
              </a:rPr>
              <a:t>是第三人称单数</a:t>
            </a:r>
            <a:r>
              <a:rPr lang="en-US" altLang="zh-CN" sz="2000" dirty="0">
                <a:cs typeface="Times New Roman" panose="02020603050405020304" pitchFamily="18" charset="0"/>
              </a:rPr>
              <a:t>,</a:t>
            </a:r>
            <a:r>
              <a:rPr lang="zh-CN" altLang="zh-CN" sz="2000" dirty="0">
                <a:cs typeface="Times New Roman" panose="02020603050405020304" pitchFamily="18" charset="0"/>
              </a:rPr>
              <a:t>谓语动词也要用第三人称单数形式。故填</a:t>
            </a:r>
            <a:r>
              <a:rPr lang="en-US" altLang="zh-CN" sz="2000" dirty="0">
                <a:cs typeface="Times New Roman" panose="02020603050405020304" pitchFamily="18" charset="0"/>
              </a:rPr>
              <a:t>encourages</a:t>
            </a:r>
            <a:r>
              <a:rPr lang="zh-CN" altLang="zh-CN" sz="2000" dirty="0"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730473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436</TotalTime>
  <Words>803</Words>
  <Application>Microsoft Office PowerPoint</Application>
  <PresentationFormat>自定义</PresentationFormat>
  <Paragraphs>49</Paragraphs>
  <Slides>11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11</vt:i4>
      </vt:variant>
    </vt:vector>
  </HeadingPairs>
  <TitlesOfParts>
    <vt:vector size="19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微软用户</cp:lastModifiedBy>
  <cp:revision>464</cp:revision>
  <dcterms:created xsi:type="dcterms:W3CDTF">2020-11-06T05:24:00Z</dcterms:created>
  <dcterms:modified xsi:type="dcterms:W3CDTF">2025-09-17T18:52:17Z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